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8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59"/>
    <p:restoredTop sz="94637"/>
  </p:normalViewPr>
  <p:slideViewPr>
    <p:cSldViewPr snapToGrid="0">
      <p:cViewPr varScale="1">
        <p:scale>
          <a:sx n="81" d="100"/>
          <a:sy n="81" d="100"/>
        </p:scale>
        <p:origin x="192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7/25/26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DC267-9644-CA00-E26F-AF50B989B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1808" y="3428999"/>
            <a:ext cx="6341692" cy="2268559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zh-CN" altLang="en-US" b="1" dirty="0"/>
              <a:t>科学与信仰</a:t>
            </a:r>
            <a:r>
              <a:rPr lang="en-US" altLang="zh-CN" b="1" dirty="0"/>
              <a:t>:</a:t>
            </a:r>
            <a:br>
              <a:rPr lang="en-US" altLang="zh-CN" b="1" dirty="0"/>
            </a:br>
            <a:br>
              <a:rPr lang="en-US" altLang="zh-CN" sz="2000" b="1" dirty="0"/>
            </a:br>
            <a:r>
              <a:rPr lang="zh-CN" altLang="en-US" sz="4900" b="1" dirty="0"/>
              <a:t>谁是知识真正的基础？</a:t>
            </a:r>
            <a:endParaRPr lang="en-JP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B28A25-B9F3-E917-EEE6-14771445B3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7103" y="1506786"/>
            <a:ext cx="8086397" cy="1160213"/>
          </a:xfrm>
        </p:spPr>
        <p:txBody>
          <a:bodyPr>
            <a:noAutofit/>
          </a:bodyPr>
          <a:lstStyle/>
          <a:p>
            <a:r>
              <a:rPr lang="ja-JP" altLang="en-US" sz="4400" b="1"/>
              <a:t>为什么圣经启示使科学成为可能</a:t>
            </a:r>
            <a:endParaRPr lang="en-JP" sz="4400" dirty="0"/>
          </a:p>
        </p:txBody>
      </p:sp>
    </p:spTree>
    <p:extLst>
      <p:ext uri="{BB962C8B-B14F-4D97-AF65-F5344CB8AC3E}">
        <p14:creationId xmlns:p14="http://schemas.microsoft.com/office/powerpoint/2010/main" val="20915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DDE48-A879-093B-584E-0E121CA83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640" y="808056"/>
            <a:ext cx="7989499" cy="1792904"/>
          </a:xfrm>
        </p:spPr>
        <p:txBody>
          <a:bodyPr>
            <a:normAutofit fontScale="90000"/>
          </a:bodyPr>
          <a:lstStyle/>
          <a:p>
            <a:pPr algn="ctr"/>
            <a:r>
              <a:rPr lang="en-JP" sz="6600" dirty="0"/>
              <a:t>因为前设不同</a:t>
            </a:r>
            <a:br>
              <a:rPr lang="en-JP" sz="6600" dirty="0"/>
            </a:br>
            <a:r>
              <a:rPr lang="en-JP" sz="6600" dirty="0"/>
              <a:t>Presupposition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625A7-3A59-A13E-2C62-8A6AFF6E0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038" y="2600959"/>
            <a:ext cx="8686881" cy="3282153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4000" dirty="0"/>
              <a:t>观察同样的事物，但解释却不相同。</a:t>
            </a:r>
            <a:endParaRPr lang="en-JP" sz="4000" dirty="0"/>
          </a:p>
          <a:p>
            <a:pPr marL="0" indent="0">
              <a:buNone/>
            </a:pPr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4000408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6F889-61AF-4C48-8BF0-8AE9697A5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933" y="808056"/>
            <a:ext cx="8543872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6000" dirty="0"/>
              <a:t>为何观察相同的化石遗址</a:t>
            </a: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5AF9D-8C6B-077C-6428-C1E8A1FC9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8" y="2052116"/>
            <a:ext cx="8543871" cy="1930604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有人解释：几十亿年前积压成的</a:t>
            </a:r>
            <a:endParaRPr lang="en-JP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有人解释：全球大洪水期间时造成的</a:t>
            </a: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378143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C6D34-B904-4F38-B17C-68F39F9C9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12C5B-A508-B1B4-C26B-34738C6F0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9933" y="808056"/>
            <a:ext cx="8543872" cy="1077229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6000" dirty="0"/>
              <a:t>为何观察相同的化石遗址</a:t>
            </a: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005F7-A9D3-9800-E0F3-B364F3A29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8" y="2052116"/>
            <a:ext cx="8543871" cy="399782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有人解释：几十亿年前积压成的</a:t>
            </a:r>
            <a:endParaRPr lang="en-JP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有人解释：全球大洪水期间时造成的</a:t>
            </a: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有不同的解释</a:t>
            </a:r>
            <a:r>
              <a:rPr lang="zh-CN" altLang="en-JP" sz="4000" dirty="0"/>
              <a:t>的</a:t>
            </a:r>
            <a:r>
              <a:rPr lang="zh-CN" altLang="en-US" sz="4000" dirty="0"/>
              <a:t>原因是什么？</a:t>
            </a: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2194154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2031C-A244-D6D2-A015-7B0226A50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17C88-F28D-18F8-D49B-F28122B7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679" y="808056"/>
            <a:ext cx="7916125" cy="1077229"/>
          </a:xfrm>
        </p:spPr>
        <p:txBody>
          <a:bodyPr>
            <a:normAutofit fontScale="90000"/>
          </a:bodyPr>
          <a:lstStyle/>
          <a:p>
            <a:r>
              <a:rPr lang="zh-CN" altLang="en-US" sz="6000" dirty="0">
                <a:latin typeface="+mn-lt"/>
              </a:rPr>
              <a:t>为何观察相同的化石遗址</a:t>
            </a:r>
            <a:endParaRPr lang="en-JP" sz="60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ECCFC-7B63-8C09-6342-4F16DE3CB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9934" y="2052116"/>
            <a:ext cx="8917536" cy="399782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有人解释：经过几十亿年的积压而成的</a:t>
            </a:r>
            <a:endParaRPr lang="en-JP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有人解释：全球大洪水期间时造成的</a:t>
            </a: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有不同的解释</a:t>
            </a:r>
            <a:r>
              <a:rPr lang="zh-CN" altLang="en-JP" sz="4000" dirty="0"/>
              <a:t>的</a:t>
            </a:r>
            <a:r>
              <a:rPr lang="zh-CN" altLang="en-US" sz="4000" dirty="0"/>
              <a:t>原因是什么？</a:t>
            </a: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是两者的前设（</a:t>
            </a:r>
            <a:r>
              <a:rPr lang="en-US" altLang="zh-CN" sz="4000" dirty="0"/>
              <a:t>presupposition</a:t>
            </a:r>
            <a:r>
              <a:rPr lang="zh-CN" altLang="en-US" sz="4000" dirty="0"/>
              <a:t>）不同</a:t>
            </a: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2759715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2A02C-D9B1-C1B7-A28B-D55BA9191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87BA7-D8E3-081D-3866-FF5217B0F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395" y="517789"/>
            <a:ext cx="7916125" cy="1077229"/>
          </a:xfrm>
        </p:spPr>
        <p:txBody>
          <a:bodyPr>
            <a:normAutofit/>
          </a:bodyPr>
          <a:lstStyle/>
          <a:p>
            <a:r>
              <a:rPr lang="zh-CN" altLang="en-US" sz="6000" dirty="0"/>
              <a:t>观察相同的化石遗址</a:t>
            </a: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A0880-399E-0641-CE98-C3DA994DA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480" y="1513738"/>
            <a:ext cx="9042400" cy="5262982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相信经过几十亿年的积压而成的，必须坚持圣经的大洪水的记录是错的。一切都是自然发生的，没有神介入，也没有历史记载。</a:t>
            </a:r>
            <a:endParaRPr lang="en-US" altLang="zh-CN" sz="40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endParaRPr lang="en-JP" sz="40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JP" sz="4000" dirty="0"/>
              <a:t>自然主义世界观</a:t>
            </a:r>
            <a:r>
              <a:rPr lang="zh-CN" altLang="en-US" sz="4000" dirty="0"/>
              <a:t>   </a:t>
            </a:r>
            <a:endParaRPr lang="en-JP" sz="40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4000" dirty="0"/>
              <a:t>Naturalistic Worldview</a:t>
            </a:r>
            <a:r>
              <a:rPr lang="zh-CN" altLang="en-US" sz="4000" dirty="0"/>
              <a:t>  </a:t>
            </a:r>
            <a:endParaRPr lang="en-JP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JP" sz="4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849B6E9-92A1-21A4-19F6-1F750B47421E}"/>
              </a:ext>
            </a:extLst>
          </p:cNvPr>
          <p:cNvCxnSpPr/>
          <p:nvPr/>
        </p:nvCxnSpPr>
        <p:spPr>
          <a:xfrm>
            <a:off x="2499360" y="4531360"/>
            <a:ext cx="8900160" cy="0"/>
          </a:xfrm>
          <a:prstGeom prst="line">
            <a:avLst/>
          </a:prstGeom>
          <a:ln w="152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258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9212B-B644-7BB7-E78E-7E96FF1A4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965D7-16E2-3F8F-5A93-1D0F0231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395" y="787736"/>
            <a:ext cx="7916125" cy="1077229"/>
          </a:xfrm>
        </p:spPr>
        <p:txBody>
          <a:bodyPr>
            <a:normAutofit/>
          </a:bodyPr>
          <a:lstStyle/>
          <a:p>
            <a:r>
              <a:rPr lang="zh-CN" altLang="en-US" sz="6000" dirty="0"/>
              <a:t>观察相同的化石遗址</a:t>
            </a: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FCFDA-562D-EBB5-7881-ECADFB335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9934" y="2052116"/>
            <a:ext cx="8917536" cy="4612844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相信圣经中描述的全球大洪水的历史的，很容易就可以解释化石遗址产生的原因。</a:t>
            </a:r>
            <a:endParaRPr lang="en-US" altLang="zh-CN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圣经启示世界观</a:t>
            </a:r>
            <a:endParaRPr lang="en-US" altLang="zh-CN" sz="40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JP" sz="4000" dirty="0"/>
              <a:t>Biblical Revelation Worldview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F584EE9-3C18-4858-4B36-BF79C56165CD}"/>
              </a:ext>
            </a:extLst>
          </p:cNvPr>
          <p:cNvCxnSpPr/>
          <p:nvPr/>
        </p:nvCxnSpPr>
        <p:spPr>
          <a:xfrm>
            <a:off x="2499360" y="3901440"/>
            <a:ext cx="8900160" cy="0"/>
          </a:xfrm>
          <a:prstGeom prst="line">
            <a:avLst/>
          </a:prstGeom>
          <a:ln w="152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870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B631-FAB4-5462-27E9-67485ED8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1E452-CC58-5995-0347-529A4AD2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345" y="828376"/>
            <a:ext cx="7916125" cy="1077229"/>
          </a:xfrm>
        </p:spPr>
        <p:txBody>
          <a:bodyPr>
            <a:normAutofit/>
          </a:bodyPr>
          <a:lstStyle/>
          <a:p>
            <a:r>
              <a:rPr lang="en-JP" sz="6000" b="1" u="sng" dirty="0"/>
              <a:t>没有中立的</a:t>
            </a:r>
            <a:endParaRPr lang="en-JP" sz="6000" u="sng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EC48B-6717-BAA0-400B-6830AAE09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84" y="1743045"/>
            <a:ext cx="8917536" cy="4612844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JP" sz="4000" dirty="0"/>
              <a:t>因此，现代科学真正的问题，并不是缺少数据，而是不同的人带着不同的前提来解释同样的数据。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JP" sz="4000" b="1" dirty="0"/>
              <a:t>改革宗神学把这种前提称为「前设」</a:t>
            </a:r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JP" sz="4000" b="1" dirty="0"/>
              <a:t>（presuppositions）</a:t>
            </a:r>
            <a:endParaRPr lang="en-US" altLang="zh-CN" sz="4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7D2FF0-B339-09D4-8A7B-EE14B3E66552}"/>
              </a:ext>
            </a:extLst>
          </p:cNvPr>
          <p:cNvCxnSpPr/>
          <p:nvPr/>
        </p:nvCxnSpPr>
        <p:spPr>
          <a:xfrm>
            <a:off x="2499360" y="4409440"/>
            <a:ext cx="8900160" cy="0"/>
          </a:xfrm>
          <a:prstGeom prst="line">
            <a:avLst/>
          </a:prstGeom>
          <a:ln w="152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964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4871D-9531-86D1-D87F-028CCE93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20AE4-1480-84F2-2E50-C406634F7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345" y="828376"/>
            <a:ext cx="7916125" cy="1077229"/>
          </a:xfrm>
        </p:spPr>
        <p:txBody>
          <a:bodyPr>
            <a:normAutofit fontScale="90000"/>
          </a:bodyPr>
          <a:lstStyle/>
          <a:p>
            <a:r>
              <a:rPr lang="en-JP" sz="6000" b="1" dirty="0">
                <a:latin typeface="+mn-lt"/>
              </a:rPr>
              <a:t>科学很好</a:t>
            </a:r>
            <a:br>
              <a:rPr lang="en-JP" sz="6000" b="1" dirty="0">
                <a:latin typeface="+mn-lt"/>
              </a:rPr>
            </a:br>
            <a:endParaRPr lang="en-JP" sz="6000" b="1" u="sng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86F45-E4F5-DEF8-6661-A4D8A8167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84" y="1743045"/>
            <a:ext cx="8917536" cy="4612844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  <a:p>
            <a:pPr marL="0" indent="0" algn="r">
              <a:buNone/>
            </a:pPr>
            <a:r>
              <a:rPr lang="zh-CN" altLang="en-US" sz="4800" b="1" dirty="0"/>
              <a:t>但真正的问题是</a:t>
            </a:r>
            <a:r>
              <a:rPr lang="zh-CN" altLang="en-US" sz="4800" b="1" dirty="0">
                <a:solidFill>
                  <a:srgbClr val="FFC000"/>
                </a:solidFill>
              </a:rPr>
              <a:t>错误的前设</a:t>
            </a:r>
            <a:r>
              <a:rPr lang="zh-CN" altLang="en-US" sz="4800" b="1" dirty="0"/>
              <a:t>。</a:t>
            </a:r>
            <a:endParaRPr lang="en-US" altLang="zh-CN" sz="4800" b="1" dirty="0"/>
          </a:p>
          <a:p>
            <a:pPr marL="0" indent="0">
              <a:buNone/>
            </a:pPr>
            <a:endParaRPr lang="en-JP" sz="4800" b="1" dirty="0"/>
          </a:p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4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512BC1-2047-CB9A-10CF-6BA37C3710AE}"/>
              </a:ext>
            </a:extLst>
          </p:cNvPr>
          <p:cNvCxnSpPr/>
          <p:nvPr/>
        </p:nvCxnSpPr>
        <p:spPr>
          <a:xfrm>
            <a:off x="2499360" y="4409440"/>
            <a:ext cx="8900160" cy="0"/>
          </a:xfrm>
          <a:prstGeom prst="line">
            <a:avLst/>
          </a:prstGeom>
          <a:ln w="152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501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A9D404-6649-5C17-2F7A-5C7F06833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7" y="2568817"/>
            <a:ext cx="9150819" cy="31339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zh-CN" altLang="en-US" sz="5400" b="1" dirty="0">
                <a:solidFill>
                  <a:srgbClr val="1F2D29"/>
                </a:solidFill>
              </a:rPr>
              <a:t>圣经提供真正解释世界的框架</a:t>
            </a:r>
            <a:endParaRPr lang="en-US" sz="5400" b="1" dirty="0">
              <a:solidFill>
                <a:srgbClr val="1F2D29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2663C086-1480-4E81-BD6F-3E43A4C38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5313" y="2747897"/>
            <a:ext cx="353147" cy="353147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47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0AA12-ED23-110E-9412-6657A5D6B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393" y="853063"/>
            <a:ext cx="10199492" cy="6004937"/>
          </a:xfrm>
        </p:spPr>
        <p:txBody>
          <a:bodyPr>
            <a:noAutofit/>
          </a:bodyPr>
          <a:lstStyle/>
          <a:p>
            <a:pPr algn="l"/>
            <a:r>
              <a:rPr lang="zh-CN" altLang="en-US" sz="6600" u="sng" kern="0" dirty="0">
                <a:latin typeface="+mn-lt"/>
              </a:rPr>
              <a:t>神</a:t>
            </a:r>
            <a:r>
              <a:rPr lang="en-JP" altLang="zh-CN" sz="6600" kern="0" dirty="0">
                <a:latin typeface="+mn-lt"/>
              </a:rPr>
              <a:t>    </a:t>
            </a:r>
            <a:br>
              <a:rPr lang="en-JP" altLang="zh-CN" sz="6600" kern="0" dirty="0">
                <a:latin typeface="+mn-lt"/>
              </a:rPr>
            </a:br>
            <a:r>
              <a:rPr lang="en-JP" altLang="zh-CN" sz="6600" kern="0" dirty="0">
                <a:latin typeface="+mn-lt"/>
              </a:rPr>
              <a:t>    </a:t>
            </a:r>
            <a:r>
              <a:rPr lang="zh-CN" altLang="en-US" sz="6600" u="sng" kern="0" dirty="0">
                <a:latin typeface="+mn-lt"/>
              </a:rPr>
              <a:t>创造</a:t>
            </a:r>
            <a:r>
              <a:rPr lang="en-US" altLang="zh-CN" sz="6600" kern="0" dirty="0">
                <a:latin typeface="+mn-lt"/>
              </a:rPr>
              <a:t>                   </a:t>
            </a:r>
            <a:r>
              <a:rPr lang="zh-CN" altLang="en-US" sz="6600" u="sng" kern="0" dirty="0"/>
              <a:t>新创造</a:t>
            </a:r>
            <a:br>
              <a:rPr lang="en-JP" altLang="zh-CN" sz="6600" kern="0" dirty="0">
                <a:latin typeface="+mn-lt"/>
              </a:rPr>
            </a:br>
            <a:r>
              <a:rPr lang="en-JP" altLang="zh-CN" sz="6600" kern="0" dirty="0">
                <a:latin typeface="+mn-lt"/>
              </a:rPr>
              <a:t>            </a:t>
            </a:r>
            <a:r>
              <a:rPr lang="zh-CN" altLang="en-US" sz="6600" u="sng" kern="0" dirty="0">
                <a:latin typeface="+mn-lt"/>
              </a:rPr>
              <a:t>堕落</a:t>
            </a:r>
            <a:r>
              <a:rPr lang="en-US" altLang="zh-CN" sz="6600" kern="0" dirty="0">
                <a:latin typeface="+mn-lt"/>
              </a:rPr>
              <a:t>     </a:t>
            </a:r>
            <a:r>
              <a:rPr lang="zh-CN" altLang="en-US" sz="6600" u="sng" kern="0" dirty="0"/>
              <a:t>救赎</a:t>
            </a:r>
            <a:br>
              <a:rPr lang="en-US" altLang="zh-CN" sz="6600" kern="0" dirty="0"/>
            </a:br>
            <a:br>
              <a:rPr lang="en-JP" altLang="zh-CN" sz="6600" kern="0" dirty="0">
                <a:latin typeface="+mn-lt"/>
              </a:rPr>
            </a:br>
            <a:r>
              <a:rPr lang="en-JP" altLang="zh-CN" sz="6600" kern="0" dirty="0">
                <a:latin typeface="+mn-lt"/>
              </a:rPr>
              <a:t>                   </a:t>
            </a:r>
            <a:r>
              <a:rPr lang="zh-CN" altLang="en-US" sz="6600" u="sng" kern="0" dirty="0">
                <a:latin typeface="+mn-lt"/>
              </a:rPr>
              <a:t>洪水</a:t>
            </a:r>
            <a:br>
              <a:rPr lang="en-JP" sz="6600" kern="0" dirty="0">
                <a:latin typeface="+mn-lt"/>
              </a:rPr>
            </a:br>
            <a:endParaRPr lang="en-JP" sz="4800" b="1" kern="0" dirty="0">
              <a:latin typeface="+mn-lt"/>
            </a:endParaRP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0689D822-2341-2A68-8B1A-0A3525D5E4E5}"/>
              </a:ext>
            </a:extLst>
          </p:cNvPr>
          <p:cNvSpPr/>
          <p:nvPr/>
        </p:nvSpPr>
        <p:spPr>
          <a:xfrm rot="2049773" flipV="1">
            <a:off x="2455225" y="1273962"/>
            <a:ext cx="976022" cy="5323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B090ED5A-1DF8-07F1-93B6-F8B94627F583}"/>
              </a:ext>
            </a:extLst>
          </p:cNvPr>
          <p:cNvSpPr/>
          <p:nvPr/>
        </p:nvSpPr>
        <p:spPr>
          <a:xfrm rot="18684441" flipV="1">
            <a:off x="9031023" y="2720723"/>
            <a:ext cx="892207" cy="520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0196F3E5-7A8D-322A-3254-2C2AAA447302}"/>
              </a:ext>
            </a:extLst>
          </p:cNvPr>
          <p:cNvSpPr/>
          <p:nvPr/>
        </p:nvSpPr>
        <p:spPr>
          <a:xfrm rot="2049773" flipV="1">
            <a:off x="3561746" y="2875252"/>
            <a:ext cx="976022" cy="5323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0F2A1DF6-62A9-78DF-07B9-50041BDB3065}"/>
              </a:ext>
            </a:extLst>
          </p:cNvPr>
          <p:cNvSpPr/>
          <p:nvPr/>
        </p:nvSpPr>
        <p:spPr>
          <a:xfrm rot="18684441" flipV="1">
            <a:off x="7567128" y="3939193"/>
            <a:ext cx="892207" cy="520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2877D6A7-330E-D5FC-FE28-3C785A3F2E3C}"/>
              </a:ext>
            </a:extLst>
          </p:cNvPr>
          <p:cNvSpPr/>
          <p:nvPr/>
        </p:nvSpPr>
        <p:spPr>
          <a:xfrm rot="2049773" flipV="1">
            <a:off x="5430825" y="3929496"/>
            <a:ext cx="976022" cy="5323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09302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2CE74-E12E-D8EC-6C82-EA803AA81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25B17-E693-D831-2E00-4F24A982F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208" y="1089410"/>
            <a:ext cx="9243699" cy="1077229"/>
          </a:xfrm>
        </p:spPr>
        <p:txBody>
          <a:bodyPr>
            <a:noAutofit/>
          </a:bodyPr>
          <a:lstStyle/>
          <a:p>
            <a:pPr algn="l"/>
            <a:r>
              <a:rPr lang="zh-CN" altLang="en-US" sz="4400" b="1" dirty="0">
                <a:latin typeface="+mj-ea"/>
                <a:cs typeface="Aharoni" panose="02010803020104030203" pitchFamily="2" charset="-79"/>
              </a:rPr>
              <a:t>为什么今天大家觉得科学与信仰冲突？</a:t>
            </a:r>
            <a:endParaRPr lang="en-JP" sz="4400" dirty="0">
              <a:latin typeface="+mj-ea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64498-031E-3100-7FCB-D5868D69F574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3196439" y="1876804"/>
            <a:ext cx="7395361" cy="4274740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CN" altLang="en-US" sz="3600" b="1" i="1" dirty="0"/>
              <a:t>大家熟悉的问题：</a:t>
            </a:r>
            <a:endParaRPr lang="en-JP" sz="3600" b="1" i="1" dirty="0"/>
          </a:p>
          <a:p>
            <a:pPr marL="1244600" lvl="0" indent="-330200">
              <a:spcBef>
                <a:spcPts val="0"/>
              </a:spcBef>
            </a:pPr>
            <a:r>
              <a:rPr lang="zh-CN" altLang="en-US" sz="3600" dirty="0"/>
              <a:t>「科学证明了进化。」</a:t>
            </a:r>
            <a:endParaRPr lang="en-JP" sz="3600" dirty="0"/>
          </a:p>
          <a:p>
            <a:pPr marL="1244600" lvl="0" indent="-330200">
              <a:spcBef>
                <a:spcPts val="0"/>
              </a:spcBef>
            </a:pPr>
            <a:r>
              <a:rPr lang="zh-CN" altLang="en-US" sz="3600" dirty="0"/>
              <a:t>「圣经只是宗教。」</a:t>
            </a:r>
            <a:endParaRPr lang="en-JP" sz="3600" dirty="0"/>
          </a:p>
          <a:p>
            <a:pPr marL="1244600" lvl="0" indent="-330200">
              <a:spcBef>
                <a:spcPts val="0"/>
              </a:spcBef>
            </a:pPr>
            <a:r>
              <a:rPr lang="zh-CN" altLang="en-US" sz="3600" dirty="0"/>
              <a:t>「科学讲事实，信仰讲感觉。」</a:t>
            </a:r>
            <a:endParaRPr lang="en-JP" sz="3600" dirty="0"/>
          </a:p>
          <a:p>
            <a:pPr marL="1244600" lvl="0" indent="-330200">
              <a:spcBef>
                <a:spcPts val="0"/>
              </a:spcBef>
            </a:pPr>
            <a:r>
              <a:rPr lang="zh-CN" altLang="en-US" sz="3600" dirty="0"/>
              <a:t>「教育程度越高越不信神。」</a:t>
            </a:r>
            <a:endParaRPr lang="en-JP" sz="3600" dirty="0"/>
          </a:p>
          <a:p>
            <a:pPr marL="0" indent="0">
              <a:spcBef>
                <a:spcPts val="0"/>
              </a:spcBef>
              <a:buNone/>
            </a:pPr>
            <a:r>
              <a:rPr lang="zh-CN" altLang="en-US" sz="3600" b="1" i="1" dirty="0"/>
              <a:t>请大家思想</a:t>
            </a:r>
            <a:r>
              <a:rPr lang="en-JP" sz="3600" b="1" i="1" dirty="0"/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4180448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B064B-4FC7-369E-EFC3-6E54AAAE6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1A76F-692D-0969-AB59-0DC755585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393" y="853063"/>
            <a:ext cx="10199492" cy="6004937"/>
          </a:xfrm>
        </p:spPr>
        <p:txBody>
          <a:bodyPr>
            <a:noAutofit/>
          </a:bodyPr>
          <a:lstStyle/>
          <a:p>
            <a:pPr algn="l"/>
            <a:r>
              <a:rPr lang="zh-CN" altLang="en-US" sz="6600" u="sng" kern="0" dirty="0">
                <a:latin typeface="+mn-lt"/>
              </a:rPr>
              <a:t>神</a:t>
            </a:r>
            <a:r>
              <a:rPr lang="en-JP" altLang="zh-CN" sz="6600" kern="0" dirty="0">
                <a:latin typeface="+mn-lt"/>
              </a:rPr>
              <a:t>    </a:t>
            </a:r>
            <a:br>
              <a:rPr lang="en-JP" altLang="zh-CN" sz="6600" kern="0" dirty="0">
                <a:latin typeface="+mn-lt"/>
              </a:rPr>
            </a:br>
            <a:r>
              <a:rPr lang="en-JP" altLang="zh-CN" sz="6600" kern="0" dirty="0">
                <a:latin typeface="+mn-lt"/>
              </a:rPr>
              <a:t>    </a:t>
            </a:r>
            <a:r>
              <a:rPr lang="zh-CN" altLang="en-US" sz="6600" u="sng" kern="0" dirty="0">
                <a:latin typeface="+mn-lt"/>
              </a:rPr>
              <a:t>创造</a:t>
            </a:r>
            <a:r>
              <a:rPr lang="en-US" altLang="zh-CN" sz="6600" kern="0" dirty="0">
                <a:latin typeface="+mn-lt"/>
              </a:rPr>
              <a:t>                   </a:t>
            </a:r>
            <a:r>
              <a:rPr lang="zh-CN" altLang="en-US" sz="6600" u="sng" kern="0" dirty="0"/>
              <a:t>新创造</a:t>
            </a:r>
            <a:br>
              <a:rPr lang="en-JP" altLang="zh-CN" sz="6600" kern="0" dirty="0">
                <a:latin typeface="+mn-lt"/>
              </a:rPr>
            </a:br>
            <a:r>
              <a:rPr lang="en-JP" altLang="zh-CN" sz="6600" kern="0" dirty="0">
                <a:latin typeface="+mn-lt"/>
              </a:rPr>
              <a:t>            </a:t>
            </a:r>
            <a:r>
              <a:rPr lang="zh-CN" altLang="en-US" sz="6600" u="sng" kern="0" dirty="0">
                <a:latin typeface="+mn-lt"/>
              </a:rPr>
              <a:t>堕落</a:t>
            </a:r>
            <a:r>
              <a:rPr lang="en-US" altLang="zh-CN" sz="6600" kern="0" dirty="0">
                <a:latin typeface="+mn-lt"/>
              </a:rPr>
              <a:t>     </a:t>
            </a:r>
            <a:r>
              <a:rPr lang="zh-CN" altLang="en-US" sz="6600" u="sng" kern="0" dirty="0"/>
              <a:t>救赎</a:t>
            </a:r>
            <a:br>
              <a:rPr lang="en-US" altLang="zh-CN" sz="6600" kern="0" dirty="0"/>
            </a:br>
            <a:br>
              <a:rPr lang="en-JP" altLang="zh-CN" sz="6600" kern="0" dirty="0">
                <a:latin typeface="+mn-lt"/>
              </a:rPr>
            </a:br>
            <a:r>
              <a:rPr lang="en-JP" altLang="zh-CN" sz="6600" kern="0" dirty="0">
                <a:latin typeface="+mn-lt"/>
              </a:rPr>
              <a:t>                   </a:t>
            </a:r>
            <a:r>
              <a:rPr lang="zh-CN" altLang="en-US" sz="6600" u="sng" kern="0" dirty="0">
                <a:latin typeface="+mn-lt"/>
              </a:rPr>
              <a:t>洪水</a:t>
            </a:r>
            <a:br>
              <a:rPr lang="en-JP" sz="6600" kern="0" dirty="0">
                <a:latin typeface="+mn-lt"/>
              </a:rPr>
            </a:br>
            <a:r>
              <a:rPr lang="zh-CN" altLang="en-US" sz="4000" b="1" dirty="0"/>
              <a:t>这不是神话。</a:t>
            </a:r>
            <a:br>
              <a:rPr lang="en-JP" sz="4000" b="1" dirty="0"/>
            </a:br>
            <a:r>
              <a:rPr lang="zh-CN" altLang="en-US" sz="4000" b="1" dirty="0"/>
              <a:t>这是整个世界历史，也是救赎的历史。</a:t>
            </a:r>
            <a:endParaRPr lang="en-JP" sz="4000" b="1" kern="0" dirty="0">
              <a:latin typeface="+mn-lt"/>
            </a:endParaRP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7B248E5A-5FB8-3018-F165-2107F736F0E7}"/>
              </a:ext>
            </a:extLst>
          </p:cNvPr>
          <p:cNvSpPr/>
          <p:nvPr/>
        </p:nvSpPr>
        <p:spPr>
          <a:xfrm rot="2049773" flipV="1">
            <a:off x="2455225" y="1273962"/>
            <a:ext cx="976022" cy="5323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2407D7EB-2DBB-45EE-152B-C9719E9F22B6}"/>
              </a:ext>
            </a:extLst>
          </p:cNvPr>
          <p:cNvSpPr/>
          <p:nvPr/>
        </p:nvSpPr>
        <p:spPr>
          <a:xfrm rot="18684441" flipV="1">
            <a:off x="9031023" y="2720723"/>
            <a:ext cx="892207" cy="520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91CE750-859D-1668-3187-E32666F123EE}"/>
              </a:ext>
            </a:extLst>
          </p:cNvPr>
          <p:cNvSpPr/>
          <p:nvPr/>
        </p:nvSpPr>
        <p:spPr>
          <a:xfrm rot="2049773" flipV="1">
            <a:off x="3561746" y="2875252"/>
            <a:ext cx="976022" cy="5323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996A3329-FC5C-647F-9B73-431064E3C27C}"/>
              </a:ext>
            </a:extLst>
          </p:cNvPr>
          <p:cNvSpPr/>
          <p:nvPr/>
        </p:nvSpPr>
        <p:spPr>
          <a:xfrm rot="18684441" flipV="1">
            <a:off x="7567128" y="3939193"/>
            <a:ext cx="892207" cy="5206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70964BB2-C5D1-0C52-6C48-9410E3F3C7F4}"/>
              </a:ext>
            </a:extLst>
          </p:cNvPr>
          <p:cNvSpPr/>
          <p:nvPr/>
        </p:nvSpPr>
        <p:spPr>
          <a:xfrm rot="2049773" flipV="1">
            <a:off x="5430825" y="3929496"/>
            <a:ext cx="976022" cy="5323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954613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2674A-D6C5-135A-9AAD-8C7E7C4EB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7122" y="114301"/>
            <a:ext cx="7958331" cy="6743700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圣经告诉我们：</a:t>
            </a:r>
            <a:endParaRPr lang="en-JP" sz="4000" dirty="0"/>
          </a:p>
          <a:p>
            <a:pPr marL="1546225" indent="-407988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为什么有死亡？</a:t>
            </a:r>
            <a:endParaRPr lang="en-JP" sz="4000" dirty="0"/>
          </a:p>
          <a:p>
            <a:pPr marL="1546225" indent="-407988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为什么有化石？</a:t>
            </a:r>
            <a:endParaRPr lang="en-JP" sz="4000" dirty="0"/>
          </a:p>
          <a:p>
            <a:pPr marL="1546225" indent="-407988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为什么有苦难？</a:t>
            </a:r>
            <a:endParaRPr lang="en-JP" sz="4000" dirty="0"/>
          </a:p>
          <a:p>
            <a:pPr marL="1546225" indent="-407988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为什么世界会改变？</a:t>
            </a:r>
            <a:endParaRPr lang="en-JP" sz="4000" dirty="0"/>
          </a:p>
          <a:p>
            <a:pPr marL="1546225" indent="-407988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为什么有各种民族？</a:t>
            </a:r>
            <a:endParaRPr lang="en-JP" sz="4000" dirty="0"/>
          </a:p>
          <a:p>
            <a:pPr marL="1546225" indent="-407988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为什么人都有罪？</a:t>
            </a:r>
            <a:endParaRPr lang="en-JP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现代科学无法回答这些问题。</a:t>
            </a:r>
            <a:endParaRPr lang="en-JP" sz="4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4000" dirty="0"/>
              <a:t>圣经可以。</a:t>
            </a: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7110972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D4F4B3-D544-2DC7-731D-C319D82C0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7" y="2568817"/>
            <a:ext cx="8145419" cy="31339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 sz="6000" b="1" dirty="0"/>
              <a:t>科学不是带我们离开神</a:t>
            </a:r>
            <a:endParaRPr lang="en-JP" sz="60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2663C086-1480-4E81-BD6F-3E43A4C38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5313" y="2747897"/>
            <a:ext cx="353147" cy="353147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60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91203-21AA-5841-2E66-6A1670E2C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908" y="840713"/>
            <a:ext cx="7958331" cy="1077229"/>
          </a:xfrm>
        </p:spPr>
        <p:txBody>
          <a:bodyPr>
            <a:noAutofit/>
          </a:bodyPr>
          <a:lstStyle/>
          <a:p>
            <a:r>
              <a:rPr lang="zh-CN" altLang="en-US" sz="6000" dirty="0"/>
              <a:t>科学带我们更加认识神</a:t>
            </a:r>
            <a:endParaRPr lang="en-JP" sz="6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DDF134-0629-E8D0-3D7D-E13D48086EDD}"/>
              </a:ext>
            </a:extLst>
          </p:cNvPr>
          <p:cNvSpPr txBox="1"/>
          <p:nvPr/>
        </p:nvSpPr>
        <p:spPr>
          <a:xfrm>
            <a:off x="1714499" y="1841351"/>
            <a:ext cx="96557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淡江大学应用化学系。</a:t>
            </a:r>
            <a:endParaRPr lang="en-JP" sz="3200" dirty="0"/>
          </a:p>
          <a:p>
            <a:r>
              <a:rPr lang="zh-CN" altLang="en-US" sz="3200" dirty="0"/>
              <a:t>       淡江大学航空工程。</a:t>
            </a:r>
            <a:endParaRPr lang="en-JP" sz="3200" dirty="0"/>
          </a:p>
          <a:p>
            <a:r>
              <a:rPr lang="zh-CN" altLang="en-US" sz="3200" dirty="0"/>
              <a:t>              美国密西西比大学资讯工程。</a:t>
            </a:r>
            <a:endParaRPr lang="en-JP" sz="3200" dirty="0"/>
          </a:p>
          <a:p>
            <a:r>
              <a:rPr lang="zh-CN" altLang="en-US" sz="3200" dirty="0"/>
              <a:t>                     </a:t>
            </a:r>
            <a:r>
              <a:rPr lang="en-JP" sz="3200" dirty="0"/>
              <a:t>贝尔实验室</a:t>
            </a:r>
            <a:r>
              <a:rPr lang="zh-CN" altLang="en-US" sz="3200" dirty="0"/>
              <a:t>（</a:t>
            </a:r>
            <a:r>
              <a:rPr lang="en-JP" sz="3200" dirty="0"/>
              <a:t>Bell Labs</a:t>
            </a:r>
            <a:r>
              <a:rPr lang="zh-CN" altLang="en-US" sz="3200" dirty="0"/>
              <a:t>）。</a:t>
            </a:r>
            <a:endParaRPr lang="en-JP" sz="3200" dirty="0"/>
          </a:p>
          <a:p>
            <a:r>
              <a:rPr lang="zh-CN" altLang="en-US" sz="3200" dirty="0"/>
              <a:t>              威敏神学院宣教学。</a:t>
            </a:r>
            <a:endParaRPr lang="en-JP" sz="3200" dirty="0"/>
          </a:p>
          <a:p>
            <a:r>
              <a:rPr lang="zh-CN" altLang="en-US" sz="3200" dirty="0"/>
              <a:t>       南非共和国橘郡大学神学院</a:t>
            </a:r>
            <a:endParaRPr lang="en-JP" sz="3200" dirty="0"/>
          </a:p>
          <a:p>
            <a:r>
              <a:rPr lang="zh-CN" altLang="en-US" sz="3200" dirty="0"/>
              <a:t>研究释经学、圣经神学、加尔文神学、</a:t>
            </a:r>
            <a:r>
              <a:rPr lang="zh-CN" altLang="en-JP" sz="3200" dirty="0"/>
              <a:t>凯波尔</a:t>
            </a:r>
            <a:r>
              <a:rPr lang="zh-CN" altLang="en-US" sz="3200" dirty="0"/>
              <a:t>、</a:t>
            </a:r>
            <a:r>
              <a:rPr lang="zh-CN" altLang="en-JP" sz="3200" dirty="0"/>
              <a:t>巴文克</a:t>
            </a:r>
            <a:r>
              <a:rPr lang="zh-CN" altLang="en-US" sz="3200" dirty="0"/>
              <a:t>的人著作，最后是</a:t>
            </a:r>
            <a:r>
              <a:rPr lang="en-US" altLang="zh-CN" sz="3200" dirty="0"/>
              <a:t>Poythress </a:t>
            </a:r>
            <a:r>
              <a:rPr lang="zh-CN" altLang="en-US" sz="3200" dirty="0"/>
              <a:t>的科学方法论与哲学，并研究创世记与科学哲学和方法论。</a:t>
            </a:r>
            <a:endParaRPr lang="en-JP" sz="3200" dirty="0"/>
          </a:p>
          <a:p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492595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77416-ECEE-C7F0-3A57-30B4644AA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zh-CN" altLang="en-US" sz="4000" dirty="0"/>
              <a:t>当深入观察神的创造，就越发现：</a:t>
            </a:r>
            <a:endParaRPr lang="en-JP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B43FA-5FEC-816E-AD91-80F2D1148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052116"/>
            <a:ext cx="7796540" cy="307167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zh-CN" altLang="en-US" sz="5400" dirty="0"/>
              <a:t>世上一切都有设计、有规律、有智慧、有秩序，且都指向创造主。</a:t>
            </a:r>
          </a:p>
        </p:txBody>
      </p:sp>
    </p:spTree>
    <p:extLst>
      <p:ext uri="{BB962C8B-B14F-4D97-AF65-F5344CB8AC3E}">
        <p14:creationId xmlns:p14="http://schemas.microsoft.com/office/powerpoint/2010/main" val="3945052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8C069-4F64-614C-F3FA-0210B7528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808" y="808056"/>
            <a:ext cx="7958331" cy="1077229"/>
          </a:xfrm>
        </p:spPr>
        <p:txBody>
          <a:bodyPr>
            <a:normAutofit/>
          </a:bodyPr>
          <a:lstStyle/>
          <a:p>
            <a:r>
              <a:rPr lang="en-JP" sz="6000" dirty="0"/>
              <a:t>神的话向我们作见证</a:t>
            </a:r>
            <a:r>
              <a:rPr lang="zh-CN" altLang="en-US" sz="6000" dirty="0"/>
              <a:t>：</a:t>
            </a: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FA34B-F565-DB8F-FFF3-620BBFDC9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2784" y="1885285"/>
            <a:ext cx="5438416" cy="3997828"/>
          </a:xfrm>
        </p:spPr>
        <p:txBody>
          <a:bodyPr anchor="t">
            <a:normAutofit/>
          </a:bodyPr>
          <a:lstStyle/>
          <a:p>
            <a:r>
              <a:rPr lang="zh-CN" altLang="en-US" sz="5400" dirty="0"/>
              <a:t>诗篇</a:t>
            </a:r>
            <a:r>
              <a:rPr lang="en-JP" sz="5400" dirty="0"/>
              <a:t>111</a:t>
            </a:r>
            <a:r>
              <a:rPr lang="zh-CN" altLang="en-US" sz="5400" dirty="0"/>
              <a:t>篇</a:t>
            </a:r>
            <a:endParaRPr lang="en-JP" sz="5400" dirty="0"/>
          </a:p>
          <a:p>
            <a:r>
              <a:rPr lang="zh-CN" altLang="en-US" sz="5400" dirty="0"/>
              <a:t>约伯记</a:t>
            </a:r>
            <a:r>
              <a:rPr lang="en-JP" sz="5400" dirty="0"/>
              <a:t>38–41</a:t>
            </a:r>
            <a:r>
              <a:rPr lang="zh-CN" altLang="en-US" sz="5400" dirty="0"/>
              <a:t>章</a:t>
            </a:r>
            <a:endParaRPr lang="en-JP" sz="5400" dirty="0"/>
          </a:p>
          <a:p>
            <a:r>
              <a:rPr lang="zh-CN" altLang="en-US" sz="5400" dirty="0"/>
              <a:t>诗篇</a:t>
            </a:r>
            <a:r>
              <a:rPr lang="en-JP" sz="5400" dirty="0"/>
              <a:t>104</a:t>
            </a:r>
            <a:r>
              <a:rPr lang="zh-CN" altLang="en-US" sz="5400" dirty="0"/>
              <a:t>篇</a:t>
            </a:r>
            <a:endParaRPr lang="en-JP" sz="5400" dirty="0"/>
          </a:p>
        </p:txBody>
      </p:sp>
    </p:spTree>
    <p:extLst>
      <p:ext uri="{BB962C8B-B14F-4D97-AF65-F5344CB8AC3E}">
        <p14:creationId xmlns:p14="http://schemas.microsoft.com/office/powerpoint/2010/main" val="3984084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0430A3-1DE3-E382-2A5B-2C3528B69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8" y="2568817"/>
            <a:ext cx="7155598" cy="31339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zh-CN" altLang="en-US" sz="6600">
                <a:solidFill>
                  <a:srgbClr val="1F2D29"/>
                </a:solidFill>
              </a:rPr>
              <a:t>最后的挑战</a:t>
            </a:r>
            <a:br>
              <a:rPr lang="en-US" sz="6600">
                <a:solidFill>
                  <a:srgbClr val="1F2D29"/>
                </a:solidFill>
              </a:rPr>
            </a:br>
            <a:endParaRPr lang="en-US" sz="6600">
              <a:solidFill>
                <a:srgbClr val="1F2D29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JP"/>
          </a:p>
        </p:txBody>
      </p:sp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2663C086-1480-4E81-BD6F-3E43A4C38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5313" y="2747897"/>
            <a:ext cx="353147" cy="353147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56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04ED1-72C0-FC28-3459-A7ADF3EF2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74CA7-DED5-7B5E-6726-3F837B696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7461" y="487085"/>
            <a:ext cx="8797078" cy="4735546"/>
          </a:xfrm>
        </p:spPr>
        <p:txBody>
          <a:bodyPr anchor="t">
            <a:noAutofit/>
          </a:bodyPr>
          <a:lstStyle/>
          <a:p>
            <a:pPr marL="857250" indent="-857250">
              <a:buFont typeface="+mj-lt"/>
              <a:buAutoNum type="romanUcPeriod"/>
            </a:pPr>
            <a:r>
              <a:rPr lang="zh-CN" altLang="en-US" sz="4000" dirty="0"/>
              <a:t>你今天相信什么是真理？</a:t>
            </a:r>
            <a:endParaRPr lang="en-JP" altLang="zh-CN" sz="4000" dirty="0"/>
          </a:p>
          <a:p>
            <a:pPr marL="857250" indent="-857250">
              <a:buFont typeface="+mj-lt"/>
              <a:buAutoNum type="romanUcPeriod"/>
            </a:pPr>
            <a:r>
              <a:rPr lang="zh-CN" altLang="en-US" sz="4000" dirty="0"/>
              <a:t>你的知识建立在谁的话语上？</a:t>
            </a:r>
            <a:endParaRPr lang="en-JP" altLang="zh-CN" sz="4000" dirty="0"/>
          </a:p>
          <a:p>
            <a:pPr marL="857250" indent="-857250">
              <a:buFont typeface="+mj-lt"/>
              <a:buAutoNum type="romanUcPeriod"/>
            </a:pPr>
            <a:r>
              <a:rPr lang="zh-CN" altLang="en-US" sz="4000" dirty="0"/>
              <a:t>你怎么看待创世记？</a:t>
            </a:r>
            <a:endParaRPr lang="en-JP" altLang="zh-CN" sz="4000" dirty="0"/>
          </a:p>
          <a:p>
            <a:pPr marL="857250" indent="-857250">
              <a:buFont typeface="+mj-lt"/>
              <a:buAutoNum type="romanUcPeriod"/>
            </a:pPr>
            <a:r>
              <a:rPr lang="zh-CN" altLang="en-US" sz="4000" dirty="0"/>
              <a:t>你愿不愿意让神的话成为你一切知识的基础</a:t>
            </a: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2309612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47B69-0B93-F609-0121-93197F763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JP" sz="6000" dirty="0"/>
              <a:t>真相</a:t>
            </a:r>
            <a:r>
              <a:rPr lang="en-US" sz="6000" dirty="0"/>
              <a:t>……</a:t>
            </a: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A4BB2-D0AB-989F-E271-B7A5AE1B5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808" y="2052116"/>
            <a:ext cx="7958331" cy="3997828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000" b="1" dirty="0"/>
              <a:t>真正的问题不是科学与信仰有没有冲突。真正的问题是：没有圣经启示，科学为什么会成为可能？</a:t>
            </a:r>
            <a:endParaRPr lang="en-JP" sz="4000" dirty="0"/>
          </a:p>
          <a:p>
            <a:pPr marL="0" indent="0">
              <a:buNone/>
            </a:pPr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247116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99AAE-38CB-6931-FE7E-01D15618B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8747854" cy="1077229"/>
          </a:xfrm>
        </p:spPr>
        <p:txBody>
          <a:bodyPr>
            <a:noAutofit/>
          </a:bodyPr>
          <a:lstStyle/>
          <a:p>
            <a:r>
              <a:rPr lang="en-JP" sz="5400" dirty="0"/>
              <a:t>必须回答自己的问题……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B8E01-517B-8F73-860E-EAC36417C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zh-CN" altLang="en-US" sz="4000" dirty="0"/>
              <a:t>如果宇宙只是偶然产生，</a:t>
            </a:r>
            <a:br>
              <a:rPr lang="en-JP" sz="4000" dirty="0"/>
            </a:br>
            <a:r>
              <a:rPr lang="zh-CN" altLang="en-US" sz="4000" dirty="0"/>
              <a:t>为什么它充满数学规律？</a:t>
            </a:r>
            <a:endParaRPr lang="en-JP" sz="4000" dirty="0"/>
          </a:p>
          <a:p>
            <a:pPr>
              <a:buFont typeface="Wingdings" pitchFamily="2" charset="2"/>
              <a:buChar char="q"/>
            </a:pPr>
            <a:r>
              <a:rPr lang="zh-CN" altLang="en-US" sz="4000" dirty="0"/>
              <a:t>如果人的思想只是随机进化，</a:t>
            </a:r>
            <a:br>
              <a:rPr lang="en-JP" sz="4000" dirty="0"/>
            </a:br>
            <a:r>
              <a:rPr lang="zh-CN" altLang="en-US" sz="4000" dirty="0"/>
              <a:t>为什么它能够相信逻辑？</a:t>
            </a:r>
            <a:endParaRPr lang="en-JP" sz="4000" dirty="0"/>
          </a:p>
          <a:p>
            <a:pPr>
              <a:buFont typeface="Wingdings" pitchFamily="2" charset="2"/>
              <a:buChar char="q"/>
            </a:pPr>
            <a:r>
              <a:rPr lang="zh-CN" altLang="en-US" sz="4000" dirty="0"/>
              <a:t>如果世界没有创造主，</a:t>
            </a:r>
            <a:br>
              <a:rPr lang="en-JP" sz="4000" dirty="0"/>
            </a:br>
            <a:r>
              <a:rPr lang="zh-CN" altLang="en-US" sz="4000" dirty="0"/>
              <a:t>为什么自然法则始终一致？</a:t>
            </a:r>
            <a:endParaRPr lang="en-JP" sz="4000" dirty="0"/>
          </a:p>
          <a:p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320609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47EF1-CD69-F4E0-563C-8714A4EB4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4E31A-A0CA-EC7E-A6AF-90EDDC696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221" y="808056"/>
            <a:ext cx="9498238" cy="776904"/>
          </a:xfrm>
        </p:spPr>
        <p:txBody>
          <a:bodyPr>
            <a:noAutofit/>
          </a:bodyPr>
          <a:lstStyle/>
          <a:p>
            <a:pPr algn="l"/>
            <a:r>
              <a:rPr lang="zh-CN" altLang="en-US" sz="4400" b="1" dirty="0">
                <a:latin typeface="+mj-ea"/>
                <a:cs typeface="Aharoni" panose="02010803020104030203" pitchFamily="2" charset="-79"/>
              </a:rPr>
              <a:t>为什么今天大家觉得科学与信仰冲突？</a:t>
            </a:r>
            <a:endParaRPr lang="en-JP" sz="4400" dirty="0">
              <a:latin typeface="+mj-ea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C2C30-EC5C-ACF5-2D60-FF8354974010}"/>
              </a:ext>
            </a:extLst>
          </p:cNvPr>
          <p:cNvSpPr>
            <a:spLocks noGrp="1"/>
          </p:cNvSpPr>
          <p:nvPr>
            <p:ph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2215998" y="2039364"/>
            <a:ext cx="8731401" cy="4488436"/>
          </a:xfrm>
        </p:spPr>
        <p:txBody>
          <a:bodyPr anchor="t">
            <a:noAutofit/>
          </a:bodyPr>
          <a:lstStyle/>
          <a:p>
            <a:pPr marL="0" indent="0" algn="r">
              <a:buNone/>
            </a:pPr>
            <a:r>
              <a:rPr lang="zh-CN" altLang="en-US" sz="4400" b="1" dirty="0"/>
              <a:t>真正的问题</a:t>
            </a:r>
            <a:r>
              <a:rPr lang="zh-CN" altLang="en-US" sz="4400" dirty="0"/>
              <a:t>不是：</a:t>
            </a:r>
            <a:br>
              <a:rPr lang="en-JP" sz="4400" dirty="0"/>
            </a:br>
            <a:r>
              <a:rPr lang="zh-CN" altLang="en-US" sz="4400" dirty="0"/>
              <a:t>「科学与信仰有没有冲突？」</a:t>
            </a:r>
            <a:endParaRPr lang="en-JP" sz="4400" dirty="0"/>
          </a:p>
          <a:p>
            <a:pPr marL="0" indent="0" algn="r">
              <a:buNone/>
            </a:pPr>
            <a:r>
              <a:rPr lang="zh-CN" altLang="en-US" sz="4400" dirty="0"/>
              <a:t>而是：</a:t>
            </a:r>
            <a:endParaRPr lang="en-JP" sz="4400" dirty="0"/>
          </a:p>
          <a:p>
            <a:pPr marL="0" indent="0" algn="r">
              <a:buNone/>
            </a:pPr>
            <a:r>
              <a:rPr lang="zh-CN" altLang="en-US" sz="4400" b="1" dirty="0"/>
              <a:t>科学建立在什么基础上？</a:t>
            </a:r>
            <a:endParaRPr lang="en-JP" sz="4400" dirty="0"/>
          </a:p>
        </p:txBody>
      </p:sp>
    </p:spTree>
    <p:extLst>
      <p:ext uri="{BB962C8B-B14F-4D97-AF65-F5344CB8AC3E}">
        <p14:creationId xmlns:p14="http://schemas.microsoft.com/office/powerpoint/2010/main" val="2508322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B938A-1EAA-4B1C-9C6F-ADF353316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8800607" cy="1077229"/>
          </a:xfrm>
        </p:spPr>
        <p:txBody>
          <a:bodyPr>
            <a:noAutofit/>
          </a:bodyPr>
          <a:lstStyle/>
          <a:p>
            <a:r>
              <a:rPr lang="zh-CN" altLang="en-US" sz="6000" b="1" dirty="0"/>
              <a:t>科学不是证明神存不存在</a:t>
            </a: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0EF27-0600-0226-381A-61A23E5DF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/>
              <a:t>科学之所以能够发展，本身就是因为</a:t>
            </a:r>
            <a:r>
              <a:rPr lang="ja-JP" altLang="en-US" sz="4000" b="1"/>
              <a:t>　</a:t>
            </a:r>
            <a:r>
              <a:rPr lang="zh-CN" altLang="en-US" sz="4000" b="1" dirty="0"/>
              <a:t>神所创造的世界具有不变的秩序，而</a:t>
            </a:r>
            <a:r>
              <a:rPr lang="ja-JP" altLang="en-US" sz="4000" b="1"/>
              <a:t>　</a:t>
            </a:r>
            <a:r>
              <a:rPr lang="zh-CN" altLang="en-US" sz="4000" b="1" dirty="0"/>
              <a:t>神也按着祂的形象创造了能够认识这秩序的人。</a:t>
            </a:r>
            <a:endParaRPr lang="en-JP" sz="4000" dirty="0"/>
          </a:p>
          <a:p>
            <a:pPr marL="0" indent="0">
              <a:buNone/>
            </a:pP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1333902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73DB2-F858-D00F-4EE2-BA5F7466A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5400" b="1" dirty="0"/>
              <a:t>为什么科学能够存在？</a:t>
            </a:r>
            <a:br>
              <a:rPr lang="en-JP" sz="5400" dirty="0"/>
            </a:br>
            <a:endParaRPr lang="en-JP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B0638-09AC-4823-3FF5-086B2EA17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1819850"/>
            <a:ext cx="7796540" cy="459252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为什么数学能够描述宇宙？</a:t>
            </a:r>
            <a:endParaRPr lang="en-JP" sz="4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为什么电子永远照同样规律运行？</a:t>
            </a:r>
            <a:endParaRPr lang="en-JP" sz="4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为什么昨天做出的实验，</a:t>
            </a:r>
            <a:br>
              <a:rPr lang="en-JP" sz="4000" dirty="0"/>
            </a:br>
            <a:r>
              <a:rPr lang="zh-CN" altLang="en-US" sz="4000" dirty="0"/>
              <a:t>今天还能重复？</a:t>
            </a:r>
            <a:endParaRPr lang="en-JP" sz="4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为什么自然界具有规律？</a:t>
            </a:r>
            <a:endParaRPr lang="en-JP" sz="4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为什么人的思想能够理解自然？</a:t>
            </a: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55512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89474-C3FA-D106-72B6-F489693E1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6E5-EAFB-1391-B50A-1C2341D82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5400" b="1" dirty="0"/>
              <a:t>为什么科学能够存在？</a:t>
            </a:r>
            <a:br>
              <a:rPr lang="en-JP" sz="5400" dirty="0"/>
            </a:br>
            <a:endParaRPr lang="en-JP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993D7-843D-EC2E-2078-34730374E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599" y="2368490"/>
            <a:ext cx="7796540" cy="2853750"/>
          </a:xfrm>
        </p:spPr>
        <p:txBody>
          <a:bodyPr anchor="t">
            <a:noAutofit/>
          </a:bodyPr>
          <a:lstStyle/>
          <a:p>
            <a:pPr marL="0" indent="0" algn="r">
              <a:buNone/>
            </a:pPr>
            <a:r>
              <a:rPr lang="zh-CN" altLang="en-US" sz="3600" dirty="0"/>
              <a:t>这些事情都是现代科学默认接受的。</a:t>
            </a:r>
            <a:endParaRPr lang="en-JP" sz="3600" dirty="0"/>
          </a:p>
          <a:p>
            <a:pPr marL="0" indent="0" algn="r">
              <a:buNone/>
            </a:pPr>
            <a:r>
              <a:rPr lang="zh-CN" altLang="en-US" sz="3600" dirty="0"/>
              <a:t>但是：</a:t>
            </a:r>
            <a:endParaRPr lang="en-JP" sz="3600" dirty="0"/>
          </a:p>
          <a:p>
            <a:pPr marL="0" indent="0" algn="r">
              <a:buNone/>
            </a:pPr>
            <a:r>
              <a:rPr lang="zh-CN" altLang="en-US" sz="3600" dirty="0"/>
              <a:t>科学本身解释不了这些问题。</a:t>
            </a:r>
            <a:r>
              <a:rPr lang="en-JP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9087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03C3E-F5D2-9FA9-0454-70DE2510E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5A63E-DE5B-D1F3-4C22-EBDE0D801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CN" altLang="en-US" sz="5400" b="1" dirty="0"/>
              <a:t>为什么科学能够存在？</a:t>
            </a:r>
            <a:br>
              <a:rPr lang="en-JP" sz="5400" dirty="0"/>
            </a:br>
            <a:endParaRPr lang="en-JP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36F2B-9A78-52C4-411C-7DE3335B9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861" y="1885285"/>
            <a:ext cx="9737019" cy="3601115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b="1" dirty="0">
                <a:latin typeface="+mj-lt"/>
                <a:cs typeface="Arial" panose="020B0604020202020204" pitchFamily="34" charset="0"/>
              </a:rPr>
              <a:t>圣经却早已经回答：</a:t>
            </a:r>
            <a:endParaRPr lang="en-JP" sz="3600" b="1" dirty="0">
              <a:latin typeface="+mj-lt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b="1" dirty="0">
                <a:latin typeface="+mj-lt"/>
                <a:cs typeface="Aharoni" panose="02010803020104030203" pitchFamily="2" charset="-79"/>
              </a:rPr>
              <a:t>第一、宇宙由一位理性的神创造。</a:t>
            </a:r>
            <a:endParaRPr lang="en-JP" sz="3600" b="1" dirty="0">
              <a:latin typeface="+mj-lt"/>
              <a:cs typeface="Aharoni" panose="02010803020104030203" pitchFamily="2" charset="-79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b="1" dirty="0">
                <a:latin typeface="+mj-lt"/>
                <a:cs typeface="Aharoni" panose="02010803020104030203" pitchFamily="2" charset="-79"/>
              </a:rPr>
              <a:t>第二、神持续托住万有。</a:t>
            </a:r>
            <a:endParaRPr lang="en-JP" sz="3600" b="1" dirty="0">
              <a:latin typeface="+mj-lt"/>
              <a:cs typeface="Aharoni" panose="02010803020104030203" pitchFamily="2" charset="-79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b="1" dirty="0">
                <a:latin typeface="+mj-lt"/>
                <a:cs typeface="Aharoni" panose="02010803020104030203" pitchFamily="2" charset="-79"/>
              </a:rPr>
              <a:t>第三、人按神形象受造，所以能够认识受造界。</a:t>
            </a:r>
            <a:endParaRPr lang="en-JP" sz="3600" b="1" dirty="0">
              <a:latin typeface="+mj-lt"/>
              <a:cs typeface="Aharoni" panose="02010803020104030203" pitchFamily="2" charset="-79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b="1" dirty="0">
                <a:latin typeface="+mj-lt"/>
                <a:cs typeface="Aharoni" panose="02010803020104030203" pitchFamily="2" charset="-79"/>
              </a:rPr>
              <a:t>这三件事，正是科学能够成立的根基。</a:t>
            </a:r>
            <a:endParaRPr lang="en-JP" sz="3600" b="1" dirty="0">
              <a:latin typeface="+mj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9666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3FA52-AD14-7BDE-E02A-5BBFBAFE4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040" y="808056"/>
            <a:ext cx="8599099" cy="1077229"/>
          </a:xfrm>
        </p:spPr>
        <p:txBody>
          <a:bodyPr>
            <a:normAutofit/>
          </a:bodyPr>
          <a:lstStyle/>
          <a:p>
            <a:pPr algn="ctr"/>
            <a:r>
              <a:rPr lang="en-JP" sz="6000" dirty="0"/>
              <a:t>圣经根据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32959-A49F-07E8-D67A-35D0B6BF1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2079" y="1885285"/>
            <a:ext cx="4399361" cy="4343064"/>
          </a:xfrm>
        </p:spPr>
        <p:txBody>
          <a:bodyPr anchor="t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创世记</a:t>
            </a:r>
            <a:r>
              <a:rPr lang="en-JP" sz="4000" dirty="0"/>
              <a:t>1</a:t>
            </a:r>
            <a:r>
              <a:rPr lang="zh-CN" altLang="en-US" sz="4000" dirty="0"/>
              <a:t>章</a:t>
            </a:r>
            <a:endParaRPr lang="en-JP" sz="4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诗篇</a:t>
            </a:r>
            <a:r>
              <a:rPr lang="en-JP" sz="4000" dirty="0"/>
              <a:t>19</a:t>
            </a:r>
            <a:r>
              <a:rPr lang="zh-CN" altLang="en-US" sz="4000" dirty="0"/>
              <a:t>篇</a:t>
            </a:r>
            <a:endParaRPr lang="en-JP" sz="4000" dirty="0"/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箴言</a:t>
            </a:r>
            <a:r>
              <a:rPr lang="en-JP" sz="4000" dirty="0"/>
              <a:t>1:7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歌罗西书</a:t>
            </a:r>
            <a:r>
              <a:rPr lang="en-JP" sz="4000" dirty="0"/>
              <a:t>1:17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希伯来书</a:t>
            </a:r>
            <a:r>
              <a:rPr lang="en-JP" sz="4000" dirty="0"/>
              <a:t>1:3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zh-CN" altLang="en-US" sz="4000" dirty="0"/>
              <a:t>罗马书</a:t>
            </a:r>
            <a:r>
              <a:rPr lang="en-JP" sz="4000" dirty="0"/>
              <a:t>1:19–20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JP" sz="4000" dirty="0"/>
          </a:p>
        </p:txBody>
      </p:sp>
    </p:spTree>
    <p:extLst>
      <p:ext uri="{BB962C8B-B14F-4D97-AF65-F5344CB8AC3E}">
        <p14:creationId xmlns:p14="http://schemas.microsoft.com/office/powerpoint/2010/main" val="256955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B8027-2A88-4463-0774-41D09E8A6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7512D-8094-E665-6ACE-4A865FF9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240" y="808056"/>
            <a:ext cx="9916160" cy="1077229"/>
          </a:xfrm>
        </p:spPr>
        <p:txBody>
          <a:bodyPr>
            <a:noAutofit/>
          </a:bodyPr>
          <a:lstStyle/>
          <a:p>
            <a:pPr algn="ctr"/>
            <a:r>
              <a:rPr lang="zh-CN" altLang="en-US" sz="6000" b="1" dirty="0"/>
              <a:t>现代科学真正的问题是什么？</a:t>
            </a:r>
            <a:br>
              <a:rPr lang="en-JP" sz="6000" dirty="0"/>
            </a:br>
            <a:endParaRPr lang="en-JP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9283C-17A1-A848-4D8A-9C41FB2FB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439" y="1885285"/>
            <a:ext cx="6929121" cy="4343064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zh-CN" altLang="en-US" sz="5400" b="1" dirty="0"/>
              <a:t>不是科学不好。</a:t>
            </a:r>
            <a:endParaRPr lang="en-JP" sz="5400" b="1" dirty="0"/>
          </a:p>
          <a:p>
            <a:pPr marL="0" indent="0" algn="r">
              <a:buNone/>
            </a:pPr>
            <a:r>
              <a:rPr lang="zh-CN" altLang="en-US" sz="5400" b="1" dirty="0"/>
              <a:t>真正的问题是：</a:t>
            </a:r>
            <a:endParaRPr lang="en-JP" sz="5400" b="1" dirty="0"/>
          </a:p>
          <a:p>
            <a:pPr marL="0" indent="0">
              <a:buNone/>
            </a:pPr>
            <a:r>
              <a:rPr lang="zh-CN" altLang="en-US" sz="5400" b="1" dirty="0"/>
              <a:t>现代科学的前设错误。</a:t>
            </a:r>
            <a:endParaRPr lang="en-JP" sz="54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JP" sz="5400" dirty="0"/>
          </a:p>
        </p:txBody>
      </p:sp>
    </p:spTree>
    <p:extLst>
      <p:ext uri="{BB962C8B-B14F-4D97-AF65-F5344CB8AC3E}">
        <p14:creationId xmlns:p14="http://schemas.microsoft.com/office/powerpoint/2010/main" val="3248017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F8961-8404-0D96-EE68-E8FB7E52A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JP" sz="6000" dirty="0"/>
              <a:t>科学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35AF7-EAD5-8EA5-BD7D-03F884B86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5400" dirty="0"/>
              <a:t>观察         解释        结论</a:t>
            </a:r>
            <a:endParaRPr lang="en-JP" sz="5400" dirty="0"/>
          </a:p>
          <a:p>
            <a:pPr marL="0" indent="0">
              <a:buNone/>
            </a:pPr>
            <a:endParaRPr lang="en-JP" dirty="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43C9DB43-E82A-F20F-BBD1-8C6BA86E628F}"/>
              </a:ext>
            </a:extLst>
          </p:cNvPr>
          <p:cNvSpPr/>
          <p:nvPr/>
        </p:nvSpPr>
        <p:spPr>
          <a:xfrm flipV="1">
            <a:off x="4753012" y="3429000"/>
            <a:ext cx="812800" cy="711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B6B9676C-1377-5B3B-0C3A-E2E60B0D2476}"/>
              </a:ext>
            </a:extLst>
          </p:cNvPr>
          <p:cNvSpPr/>
          <p:nvPr/>
        </p:nvSpPr>
        <p:spPr>
          <a:xfrm flipV="1">
            <a:off x="7825069" y="3332480"/>
            <a:ext cx="812800" cy="7112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1404040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3830</TotalTime>
  <Words>904</Words>
  <Application>Microsoft Macintosh PowerPoint</Application>
  <PresentationFormat>Widescreen</PresentationFormat>
  <Paragraphs>120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MS Shell Dlg 2</vt:lpstr>
      <vt:lpstr>宋体</vt:lpstr>
      <vt:lpstr>Aharoni</vt:lpstr>
      <vt:lpstr>Arial</vt:lpstr>
      <vt:lpstr>Wingdings</vt:lpstr>
      <vt:lpstr>Wingdings 3</vt:lpstr>
      <vt:lpstr>Madison</vt:lpstr>
      <vt:lpstr>科学与信仰:  谁是知识真正的基础？</vt:lpstr>
      <vt:lpstr>为什么今天大家觉得科学与信仰冲突？</vt:lpstr>
      <vt:lpstr>为什么今天大家觉得科学与信仰冲突？</vt:lpstr>
      <vt:lpstr>为什么科学能够存在？ </vt:lpstr>
      <vt:lpstr>为什么科学能够存在？ </vt:lpstr>
      <vt:lpstr>为什么科学能够存在？ </vt:lpstr>
      <vt:lpstr>圣经根据</vt:lpstr>
      <vt:lpstr>现代科学真正的问题是什么？ </vt:lpstr>
      <vt:lpstr>科学</vt:lpstr>
      <vt:lpstr>因为前设不同 Presupposition</vt:lpstr>
      <vt:lpstr>为何观察相同的化石遗址</vt:lpstr>
      <vt:lpstr>为何观察相同的化石遗址</vt:lpstr>
      <vt:lpstr>为何观察相同的化石遗址</vt:lpstr>
      <vt:lpstr>观察相同的化石遗址</vt:lpstr>
      <vt:lpstr>观察相同的化石遗址</vt:lpstr>
      <vt:lpstr>没有中立的</vt:lpstr>
      <vt:lpstr>科学很好 </vt:lpstr>
      <vt:lpstr>圣经提供真正解释世界的框架</vt:lpstr>
      <vt:lpstr>神         创造                   新创造             堕落     救赎                     洪水 </vt:lpstr>
      <vt:lpstr>神         创造                   新创造             堕落     救赎                     洪水 这不是神话。 这是整个世界历史，也是救赎的历史。</vt:lpstr>
      <vt:lpstr>PowerPoint Presentation</vt:lpstr>
      <vt:lpstr>科学不是带我们离开神</vt:lpstr>
      <vt:lpstr>科学带我们更加认识神</vt:lpstr>
      <vt:lpstr>当深入观察神的创造，就越发现：</vt:lpstr>
      <vt:lpstr>神的话向我们作见证：</vt:lpstr>
      <vt:lpstr>最后的挑战 </vt:lpstr>
      <vt:lpstr>PowerPoint Presentation</vt:lpstr>
      <vt:lpstr>真相……</vt:lpstr>
      <vt:lpstr>必须回答自己的问题……</vt:lpstr>
      <vt:lpstr>科学不是证明神存不存在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CALVIN LEE</dc:creator>
  <cp:lastModifiedBy>CALVIN LEE</cp:lastModifiedBy>
  <cp:revision>4</cp:revision>
  <dcterms:created xsi:type="dcterms:W3CDTF">2026-07-05T23:57:00Z</dcterms:created>
  <dcterms:modified xsi:type="dcterms:W3CDTF">2026-07-26T07:04:09Z</dcterms:modified>
</cp:coreProperties>
</file>